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6" r:id="rId2"/>
    <p:sldId id="265" r:id="rId3"/>
    <p:sldId id="258" r:id="rId4"/>
    <p:sldId id="259" r:id="rId5"/>
    <p:sldId id="260" r:id="rId6"/>
    <p:sldId id="261" r:id="rId7"/>
    <p:sldId id="262" r:id="rId8"/>
    <p:sldId id="285" r:id="rId9"/>
    <p:sldId id="257" r:id="rId10"/>
    <p:sldId id="264" r:id="rId11"/>
    <p:sldId id="268" r:id="rId12"/>
    <p:sldId id="279" r:id="rId13"/>
    <p:sldId id="286" r:id="rId14"/>
    <p:sldId id="288" r:id="rId15"/>
    <p:sldId id="287" r:id="rId16"/>
    <p:sldId id="284" r:id="rId17"/>
    <p:sldId id="289" r:id="rId18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18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D304E-4182-438B-A0EF-1269E7FF995C}" type="datetimeFigureOut">
              <a:rPr kumimoji="1" lang="ja-JP" altLang="en-US" smtClean="0"/>
              <a:t>2023/5/26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CB16C-2ADE-41A2-9527-8B32B7120E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5966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（読む）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CB16C-2ADE-41A2-9527-8B32B7120E3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71447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何算を使っている？（答えは一つでない）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CB16C-2ADE-41A2-9527-8B32B7120E38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12392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何算を使っている？（答えは一つでない）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CB16C-2ADE-41A2-9527-8B32B7120E38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72035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何算を使っている？（答えは一つでない）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CB16C-2ADE-41A2-9527-8B32B7120E38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63469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何算を使っている？（答えは一つでない）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CB16C-2ADE-41A2-9527-8B32B7120E38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99691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何算を使っている？（答えは一つでない）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CB16C-2ADE-41A2-9527-8B32B7120E38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67449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（印刷したら教室に掲示できます。）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CB16C-2ADE-41A2-9527-8B32B7120E38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3775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四角に入る言葉は？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CB16C-2ADE-41A2-9527-8B32B7120E38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9132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「たす」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CB16C-2ADE-41A2-9527-8B32B7120E38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4582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四角に入る言葉は？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CB16C-2ADE-41A2-9527-8B32B7120E38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9747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「ひき」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CB16C-2ADE-41A2-9527-8B32B7120E38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2591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四角に入る言葉は？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CB16C-2ADE-41A2-9527-8B32B7120E38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3308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「かける」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CB16C-2ADE-41A2-9527-8B32B7120E38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5591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四角に入る言葉は？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CB16C-2ADE-41A2-9527-8B32B7120E38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66862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「わる」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CB16C-2ADE-41A2-9527-8B32B7120E38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3082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A121C-B23E-4904-9709-1C1B9934EE87}" type="datetimeFigureOut">
              <a:rPr kumimoji="1" lang="ja-JP" altLang="en-US" smtClean="0"/>
              <a:t>2023/5/26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23B37-EE7C-4AA6-A741-3F1A70E39D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6606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A121C-B23E-4904-9709-1C1B9934EE87}" type="datetimeFigureOut">
              <a:rPr kumimoji="1" lang="ja-JP" altLang="en-US" smtClean="0"/>
              <a:t>2023/5/26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23B37-EE7C-4AA6-A741-3F1A70E39D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7101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A121C-B23E-4904-9709-1C1B9934EE87}" type="datetimeFigureOut">
              <a:rPr kumimoji="1" lang="ja-JP" altLang="en-US" smtClean="0"/>
              <a:t>2023/5/26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23B37-EE7C-4AA6-A741-3F1A70E39D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6133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A121C-B23E-4904-9709-1C1B9934EE87}" type="datetimeFigureOut">
              <a:rPr kumimoji="1" lang="ja-JP" altLang="en-US" smtClean="0"/>
              <a:t>2023/5/26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23B37-EE7C-4AA6-A741-3F1A70E39D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1373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A121C-B23E-4904-9709-1C1B9934EE87}" type="datetimeFigureOut">
              <a:rPr kumimoji="1" lang="ja-JP" altLang="en-US" smtClean="0"/>
              <a:t>2023/5/26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23B37-EE7C-4AA6-A741-3F1A70E39D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7092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A121C-B23E-4904-9709-1C1B9934EE87}" type="datetimeFigureOut">
              <a:rPr kumimoji="1" lang="ja-JP" altLang="en-US" smtClean="0"/>
              <a:t>2023/5/26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23B37-EE7C-4AA6-A741-3F1A70E39D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15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A121C-B23E-4904-9709-1C1B9934EE87}" type="datetimeFigureOut">
              <a:rPr kumimoji="1" lang="ja-JP" altLang="en-US" smtClean="0"/>
              <a:t>2023/5/26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23B37-EE7C-4AA6-A741-3F1A70E39D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1884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A121C-B23E-4904-9709-1C1B9934EE87}" type="datetimeFigureOut">
              <a:rPr kumimoji="1" lang="ja-JP" altLang="en-US" smtClean="0"/>
              <a:t>2023/5/26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23B37-EE7C-4AA6-A741-3F1A70E39D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4712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A121C-B23E-4904-9709-1C1B9934EE87}" type="datetimeFigureOut">
              <a:rPr kumimoji="1" lang="ja-JP" altLang="en-US" smtClean="0"/>
              <a:t>2023/5/26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23B37-EE7C-4AA6-A741-3F1A70E39D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9401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A121C-B23E-4904-9709-1C1B9934EE87}" type="datetimeFigureOut">
              <a:rPr kumimoji="1" lang="ja-JP" altLang="en-US" smtClean="0"/>
              <a:t>2023/5/26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23B37-EE7C-4AA6-A741-3F1A70E39D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9632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A121C-B23E-4904-9709-1C1B9934EE87}" type="datetimeFigureOut">
              <a:rPr kumimoji="1" lang="ja-JP" altLang="en-US" smtClean="0"/>
              <a:t>2023/5/26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23B37-EE7C-4AA6-A741-3F1A70E39D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0700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A121C-B23E-4904-9709-1C1B9934EE87}" type="datetimeFigureOut">
              <a:rPr kumimoji="1" lang="ja-JP" altLang="en-US" smtClean="0"/>
              <a:t>2023/5/26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23B37-EE7C-4AA6-A741-3F1A70E39D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1225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-1044624" y="116632"/>
            <a:ext cx="10064294" cy="65527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66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思いやり算</a:t>
            </a:r>
            <a:endParaRPr kumimoji="1" lang="en-US" altLang="ja-JP" sz="66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～人を笑顔にする算数～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kumimoji="1"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＋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</a:t>
            </a:r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たす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け合うと　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大きな力に</a:t>
            </a:r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kumimoji="1"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－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</a:t>
            </a:r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ひき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受けると　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喜びがうまれる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en-US" altLang="ja-JP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×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声を</a:t>
            </a:r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かける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と　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一つになれる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en-US" altLang="ja-JP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÷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いた</a:t>
            </a:r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わる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と　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笑顔は返ってくる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kumimoji="1"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kumimoji="1" lang="ja-JP" altLang="en-US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187624" y="2420888"/>
            <a:ext cx="648072" cy="11229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2771800" y="2420888"/>
            <a:ext cx="648072" cy="165618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4355976" y="1196752"/>
            <a:ext cx="648072" cy="122413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5940152" y="1196752"/>
            <a:ext cx="648072" cy="122413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124330" y="-110228"/>
            <a:ext cx="6912768" cy="6957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 descr="背景パターン&#10;&#10;自動的に生成された説明">
            <a:extLst>
              <a:ext uri="{FF2B5EF4-FFF2-40B4-BE49-F238E27FC236}">
                <a16:creationId xmlns:a16="http://schemas.microsoft.com/office/drawing/2014/main" id="{416B303A-6C3C-26F4-EA95-52D6CC5090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34" y="2687322"/>
            <a:ext cx="5548759" cy="374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322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背景パターン&#10;&#10;自動的に生成された説明">
            <a:extLst>
              <a:ext uri="{FF2B5EF4-FFF2-40B4-BE49-F238E27FC236}">
                <a16:creationId xmlns:a16="http://schemas.microsoft.com/office/drawing/2014/main" id="{97A1FC70-3C33-72D2-11A2-97FC087EE8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836" y="4578660"/>
            <a:ext cx="3203848" cy="2165175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1187624" y="2420888"/>
            <a:ext cx="648072" cy="11229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2771800" y="2420888"/>
            <a:ext cx="648072" cy="165618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4355976" y="1196752"/>
            <a:ext cx="648072" cy="122413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5940152" y="1196752"/>
            <a:ext cx="648072" cy="122413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EC25FA3-4E19-4B25-8DD8-DE4A5BF039B6}"/>
              </a:ext>
            </a:extLst>
          </p:cNvPr>
          <p:cNvSpPr txBox="1"/>
          <p:nvPr/>
        </p:nvSpPr>
        <p:spPr>
          <a:xfrm rot="16200000">
            <a:off x="1112585" y="75039"/>
            <a:ext cx="861774" cy="711696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r>
              <a:rPr lang="en-US" altLang="ja-JP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÷</a:t>
            </a:r>
            <a:endParaRPr kumimoji="1" lang="ja-JP" altLang="en-US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-1044624" y="116632"/>
            <a:ext cx="10064294" cy="65527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66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思いやり算</a:t>
            </a:r>
            <a:endParaRPr kumimoji="1" lang="en-US" altLang="ja-JP" sz="66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～人を笑顔にする算数～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kumimoji="1"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＋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</a:t>
            </a:r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たす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け合うと　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大きな力に</a:t>
            </a:r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kumimoji="1"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－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</a:t>
            </a:r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ひき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受けると　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喜びがうまれる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en-US" altLang="ja-JP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×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声を</a:t>
            </a:r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かける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と　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一つになれる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いた</a:t>
            </a:r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わる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と　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笑顔は返ってくる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kumimoji="1"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kumimoji="1" lang="ja-JP" altLang="en-US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06800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1187624" y="1556792"/>
            <a:ext cx="648072" cy="11229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2771800" y="1556792"/>
            <a:ext cx="648072" cy="165618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4355976" y="332656"/>
            <a:ext cx="648072" cy="122413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5940152" y="332656"/>
            <a:ext cx="648072" cy="122413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-1044624" y="-747464"/>
            <a:ext cx="10064294" cy="65527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66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思いやり算</a:t>
            </a:r>
            <a:endParaRPr kumimoji="1" lang="en-US" altLang="ja-JP" sz="66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～人を笑顔にする算数～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kumimoji="1"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＋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</a:t>
            </a:r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たす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け合うと　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大きな力に</a:t>
            </a:r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kumimoji="1"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－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</a:t>
            </a:r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ひき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受けると　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喜びがうまれる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en-US" altLang="ja-JP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×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声を</a:t>
            </a:r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かける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と　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一つになれる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en-US" altLang="ja-JP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÷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いた</a:t>
            </a:r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わる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と　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笑顔は返ってくる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kumimoji="1"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kumimoji="1" lang="ja-JP" altLang="en-US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7092280" y="-383973"/>
            <a:ext cx="3456384" cy="6957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Picture 2" descr="ãæå®¤æé¤ ã¤ã©ã¹ããã®ç»åæ¤ç´¢çµæ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573016"/>
            <a:ext cx="324036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588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1187624" y="1556792"/>
            <a:ext cx="648072" cy="11229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2771800" y="1556792"/>
            <a:ext cx="648072" cy="165618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4355976" y="332656"/>
            <a:ext cx="648072" cy="122413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5940152" y="332656"/>
            <a:ext cx="648072" cy="122413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-1044624" y="-747464"/>
            <a:ext cx="10064294" cy="65527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66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思いやり算</a:t>
            </a:r>
            <a:endParaRPr kumimoji="1" lang="en-US" altLang="ja-JP" sz="66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～人を笑顔にする算数～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kumimoji="1"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＋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</a:t>
            </a:r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たす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け合うと　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大きな力に</a:t>
            </a:r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kumimoji="1"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－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</a:t>
            </a:r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ひき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受けると　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喜びがうまれる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en-US" altLang="ja-JP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×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声を</a:t>
            </a:r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かける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と　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一つになれる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en-US" altLang="ja-JP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÷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いた</a:t>
            </a:r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わる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と　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笑顔は返ってくる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kumimoji="1"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kumimoji="1" lang="ja-JP" altLang="en-US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7092280" y="-383973"/>
            <a:ext cx="3456384" cy="6957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 descr="部屋 が含まれている画像&#10;&#10;自動的に生成された説明">
            <a:extLst>
              <a:ext uri="{FF2B5EF4-FFF2-40B4-BE49-F238E27FC236}">
                <a16:creationId xmlns:a16="http://schemas.microsoft.com/office/drawing/2014/main" id="{BE67A036-7F7C-4AB7-E8EA-868527D381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996952"/>
            <a:ext cx="3810000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704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1187624" y="1556792"/>
            <a:ext cx="648072" cy="11229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2771800" y="1556792"/>
            <a:ext cx="648072" cy="165618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4355976" y="332656"/>
            <a:ext cx="648072" cy="122413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5940152" y="332656"/>
            <a:ext cx="648072" cy="122413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-1044624" y="-747464"/>
            <a:ext cx="10064294" cy="65527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66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思いやり算</a:t>
            </a:r>
            <a:endParaRPr kumimoji="1" lang="en-US" altLang="ja-JP" sz="66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～人を笑顔にする算数～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kumimoji="1"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＋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</a:t>
            </a:r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たす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け合うと　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大きな力に</a:t>
            </a:r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kumimoji="1"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－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</a:t>
            </a:r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ひき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受けると　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喜びがうまれる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en-US" altLang="ja-JP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×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声を</a:t>
            </a:r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かける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と　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一つになれる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en-US" altLang="ja-JP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÷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いた</a:t>
            </a:r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わる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と　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笑顔は返ってくる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kumimoji="1"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kumimoji="1" lang="ja-JP" altLang="en-US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7092280" y="-383973"/>
            <a:ext cx="3456384" cy="6957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7C5EDA4A-91C9-4F54-8A76-A73A060BBA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252" y="3212976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54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1187624" y="1556792"/>
            <a:ext cx="648072" cy="11229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2771800" y="1556792"/>
            <a:ext cx="648072" cy="165618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4355976" y="332656"/>
            <a:ext cx="648072" cy="122413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5940152" y="332656"/>
            <a:ext cx="648072" cy="122413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-1044624" y="-747464"/>
            <a:ext cx="10064294" cy="65527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66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思いやり算</a:t>
            </a:r>
            <a:endParaRPr kumimoji="1" lang="en-US" altLang="ja-JP" sz="66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～人を笑顔にする算数～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kumimoji="1"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＋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</a:t>
            </a:r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たす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け合うと　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大きな力に</a:t>
            </a:r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kumimoji="1"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－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</a:t>
            </a:r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ひき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受けると　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喜びがうまれる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en-US" altLang="ja-JP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×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声を</a:t>
            </a:r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かける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と　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一つになれる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en-US" altLang="ja-JP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÷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いた</a:t>
            </a:r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わる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と　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笑顔は返ってくる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kumimoji="1"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kumimoji="1" lang="ja-JP" altLang="en-US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7092280" y="-383973"/>
            <a:ext cx="3456384" cy="6957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 descr="おもちゃ, 人形 が含まれている画像&#10;&#10;自動的に生成された説明">
            <a:extLst>
              <a:ext uri="{FF2B5EF4-FFF2-40B4-BE49-F238E27FC236}">
                <a16:creationId xmlns:a16="http://schemas.microsoft.com/office/drawing/2014/main" id="{4B86B15D-C35C-4F00-8562-62BD406F08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761" y="3110108"/>
            <a:ext cx="4057909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8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1187624" y="1556792"/>
            <a:ext cx="648072" cy="11229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2771800" y="1556792"/>
            <a:ext cx="648072" cy="165618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4355976" y="332656"/>
            <a:ext cx="648072" cy="122413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5940152" y="332656"/>
            <a:ext cx="648072" cy="122413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-1029020" y="-747464"/>
            <a:ext cx="10064294" cy="65527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66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思いやり算</a:t>
            </a:r>
            <a:endParaRPr kumimoji="1" lang="en-US" altLang="ja-JP" sz="66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～人を笑顔にする算数～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kumimoji="1"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＋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</a:t>
            </a:r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たす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け合うと　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大きな力に</a:t>
            </a:r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kumimoji="1"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－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</a:t>
            </a:r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ひき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受けると　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喜びがうまれる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en-US" altLang="ja-JP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×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声を</a:t>
            </a:r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かける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と　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一つになれる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en-US" altLang="ja-JP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÷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いた</a:t>
            </a:r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わる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と　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笑顔は返ってくる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kumimoji="1"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kumimoji="1" lang="ja-JP" altLang="en-US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7092280" y="-383973"/>
            <a:ext cx="3456384" cy="6957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 descr="おもちゃ, 人形, 部屋 が含まれている画像&#10;&#10;自動的に生成された説明">
            <a:extLst>
              <a:ext uri="{FF2B5EF4-FFF2-40B4-BE49-F238E27FC236}">
                <a16:creationId xmlns:a16="http://schemas.microsoft.com/office/drawing/2014/main" id="{E30B1F6E-6C3D-4A68-B9A6-23E380F22E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874" y="3145960"/>
            <a:ext cx="381000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109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背景パターン&#10;&#10;自動的に生成された説明">
            <a:extLst>
              <a:ext uri="{FF2B5EF4-FFF2-40B4-BE49-F238E27FC236}">
                <a16:creationId xmlns:a16="http://schemas.microsoft.com/office/drawing/2014/main" id="{1EE030E7-42AF-5C54-D117-06F5D95A78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836" y="4475962"/>
            <a:ext cx="3203848" cy="2165175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1187624" y="2420888"/>
            <a:ext cx="648072" cy="11229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2771800" y="2420888"/>
            <a:ext cx="648072" cy="165618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4355976" y="1196752"/>
            <a:ext cx="648072" cy="122413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5940152" y="1196752"/>
            <a:ext cx="648072" cy="122413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-1044624" y="116632"/>
            <a:ext cx="10064294" cy="65527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66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思いやり算</a:t>
            </a:r>
            <a:endParaRPr kumimoji="1" lang="en-US" altLang="ja-JP" sz="66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～人を笑顔にする算数～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kumimoji="1"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＋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</a:t>
            </a:r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たす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け合うと　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大きな力に</a:t>
            </a:r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kumimoji="1"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－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</a:t>
            </a:r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ひき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受けると　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喜びがうまれる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en-US" altLang="ja-JP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×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声を</a:t>
            </a:r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かける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と　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一つになれる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en-US" altLang="ja-JP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÷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いた</a:t>
            </a:r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わる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と　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笑顔は返ってくる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kumimoji="1"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kumimoji="1" lang="ja-JP" altLang="en-US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1B6CA7F-84A4-E6CB-41EF-757F767B3E8A}"/>
              </a:ext>
            </a:extLst>
          </p:cNvPr>
          <p:cNvSpPr txBox="1"/>
          <p:nvPr/>
        </p:nvSpPr>
        <p:spPr>
          <a:xfrm rot="16200000">
            <a:off x="1112585" y="75039"/>
            <a:ext cx="861774" cy="711696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r>
              <a:rPr lang="en-US" altLang="ja-JP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÷</a:t>
            </a:r>
            <a:endParaRPr kumimoji="1" lang="ja-JP" altLang="en-US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842337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4DFB9F-44B3-4DFC-9B25-190F61B78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74638"/>
            <a:ext cx="8928992" cy="2794322"/>
          </a:xfrm>
        </p:spPr>
        <p:txBody>
          <a:bodyPr>
            <a:normAutofit/>
          </a:bodyPr>
          <a:lstStyle/>
          <a:p>
            <a:r>
              <a:rPr kumimoji="1" lang="ja-JP" altLang="en-US" sz="600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やさしいでしょ、</a:t>
            </a:r>
            <a:br>
              <a:rPr kumimoji="1" lang="en-US" altLang="ja-JP" sz="600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</a:br>
            <a:r>
              <a:rPr kumimoji="1" lang="ja-JP" altLang="en-US" sz="950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思いやり算</a:t>
            </a:r>
            <a:endParaRPr kumimoji="1" lang="ja-JP" altLang="en-US" sz="9500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</p:txBody>
      </p:sp>
      <p:pic>
        <p:nvPicPr>
          <p:cNvPr id="5" name="コンテンツ プレースホルダー 4" descr="写真, 傘, 座る, ブラック が含まれている画像&#10;&#10;自動的に生成された説明">
            <a:extLst>
              <a:ext uri="{FF2B5EF4-FFF2-40B4-BE49-F238E27FC236}">
                <a16:creationId xmlns:a16="http://schemas.microsoft.com/office/drawing/2014/main" id="{5FA125BC-CED8-4BE4-9293-0C62AFB29E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775" y="2924944"/>
            <a:ext cx="3600450" cy="3810000"/>
          </a:xfrm>
        </p:spPr>
      </p:pic>
    </p:spTree>
    <p:extLst>
      <p:ext uri="{BB962C8B-B14F-4D97-AF65-F5344CB8AC3E}">
        <p14:creationId xmlns:p14="http://schemas.microsoft.com/office/powerpoint/2010/main" val="3168257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-1044624" y="116632"/>
            <a:ext cx="10064294" cy="65527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66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思いやり算</a:t>
            </a:r>
            <a:endParaRPr kumimoji="1" lang="en-US" altLang="ja-JP" sz="66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～人を笑顔にする算数～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kumimoji="1"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＋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</a:t>
            </a:r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たす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け合うと　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大きな力に</a:t>
            </a:r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kumimoji="1"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－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</a:t>
            </a:r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ひき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受けると　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喜びがうまれる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en-US" altLang="ja-JP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×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声を</a:t>
            </a:r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かける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と　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一つになれる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en-US" altLang="ja-JP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÷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いた</a:t>
            </a:r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わる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と　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笑顔は返ってくる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kumimoji="1"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kumimoji="1" lang="ja-JP" altLang="en-US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187624" y="2420888"/>
            <a:ext cx="648072" cy="11229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2771800" y="2420888"/>
            <a:ext cx="648072" cy="165618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4355976" y="1196752"/>
            <a:ext cx="648072" cy="122413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5940152" y="1196752"/>
            <a:ext cx="648072" cy="122413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107504" y="-99392"/>
            <a:ext cx="5112568" cy="6957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 descr="背景パターン&#10;&#10;自動的に生成された説明">
            <a:extLst>
              <a:ext uri="{FF2B5EF4-FFF2-40B4-BE49-F238E27FC236}">
                <a16:creationId xmlns:a16="http://schemas.microsoft.com/office/drawing/2014/main" id="{0418ECB5-B558-6268-D938-3B81AA8B37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016" y="4304324"/>
            <a:ext cx="3203848" cy="216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468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5940152" y="1196752"/>
            <a:ext cx="648072" cy="122413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-1044624" y="116632"/>
            <a:ext cx="10064294" cy="65527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66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思いやり算</a:t>
            </a:r>
            <a:endParaRPr kumimoji="1" lang="en-US" altLang="ja-JP" sz="66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～人を笑顔にする算数～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kumimoji="1"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＋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</a:t>
            </a:r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たす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け合うと　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大きな力に</a:t>
            </a:r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kumimoji="1"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－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</a:t>
            </a:r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ひき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受けると　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喜びがうまれる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en-US" altLang="ja-JP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×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声を</a:t>
            </a:r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かける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と　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一つになれる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en-US" altLang="ja-JP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÷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いた</a:t>
            </a:r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わる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と　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笑顔は返ってくる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kumimoji="1"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kumimoji="1" lang="ja-JP" altLang="en-US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187624" y="2420888"/>
            <a:ext cx="648072" cy="11229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2771800" y="2420888"/>
            <a:ext cx="648072" cy="165618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4355976" y="1196752"/>
            <a:ext cx="648072" cy="122413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107504" y="-99392"/>
            <a:ext cx="5112568" cy="6957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 descr="背景パターン&#10;&#10;自動的に生成された説明">
            <a:extLst>
              <a:ext uri="{FF2B5EF4-FFF2-40B4-BE49-F238E27FC236}">
                <a16:creationId xmlns:a16="http://schemas.microsoft.com/office/drawing/2014/main" id="{6C19BE11-A4A7-4A20-AABD-1D5DDC7AFE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376" y="4437113"/>
            <a:ext cx="3203848" cy="216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042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5940152" y="1196752"/>
            <a:ext cx="648072" cy="122413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-1044624" y="116632"/>
            <a:ext cx="10064294" cy="62646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66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思いやり算</a:t>
            </a:r>
            <a:endParaRPr kumimoji="1" lang="en-US" altLang="ja-JP" sz="66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～人を笑顔にする算数～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kumimoji="1"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＋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</a:t>
            </a:r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たす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け合うと　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大きな力に</a:t>
            </a:r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kumimoji="1"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－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</a:t>
            </a:r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ひき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受けると　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喜びがうまれる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en-US" altLang="ja-JP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×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声を</a:t>
            </a:r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かける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と　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一つになれる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en-US" altLang="ja-JP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÷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いた</a:t>
            </a:r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わる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と　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笑顔は返ってくる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kumimoji="1"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kumimoji="1" lang="ja-JP" altLang="en-US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187624" y="2420888"/>
            <a:ext cx="648072" cy="11229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2771800" y="2420888"/>
            <a:ext cx="648072" cy="165618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4355976" y="1124744"/>
            <a:ext cx="648072" cy="122413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5220072" y="-140993"/>
            <a:ext cx="1584176" cy="4722121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51130" y="-44544"/>
            <a:ext cx="3456384" cy="6957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 descr="背景パターン&#10;&#10;自動的に生成された説明">
            <a:extLst>
              <a:ext uri="{FF2B5EF4-FFF2-40B4-BE49-F238E27FC236}">
                <a16:creationId xmlns:a16="http://schemas.microsoft.com/office/drawing/2014/main" id="{5040F6A3-CC8E-AA87-4C66-DDC0ED5DF9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66" y="4285693"/>
            <a:ext cx="3203848" cy="216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957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4355976" y="1196752"/>
            <a:ext cx="648072" cy="122413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5940152" y="1196752"/>
            <a:ext cx="648072" cy="122413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-1044624" y="116632"/>
            <a:ext cx="10064294" cy="65527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66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思いやり算</a:t>
            </a:r>
            <a:endParaRPr kumimoji="1" lang="en-US" altLang="ja-JP" sz="66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～人を笑顔にする算数～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kumimoji="1"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＋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</a:t>
            </a:r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たす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け合うと　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大きな力に</a:t>
            </a:r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kumimoji="1"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－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</a:t>
            </a:r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ひき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受けると　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喜びがうまれる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en-US" altLang="ja-JP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×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声を</a:t>
            </a:r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かける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と　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一つになれる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en-US" altLang="ja-JP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÷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いた</a:t>
            </a:r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わる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と　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笑顔は返ってくる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kumimoji="1"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kumimoji="1" lang="ja-JP" altLang="en-US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187624" y="2420888"/>
            <a:ext cx="648072" cy="11229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2771800" y="2420888"/>
            <a:ext cx="648072" cy="165618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107504" y="-99392"/>
            <a:ext cx="3456384" cy="6957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5220072" y="-140993"/>
            <a:ext cx="1584176" cy="5154169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 descr="背景パターン&#10;&#10;自動的に生成された説明">
            <a:extLst>
              <a:ext uri="{FF2B5EF4-FFF2-40B4-BE49-F238E27FC236}">
                <a16:creationId xmlns:a16="http://schemas.microsoft.com/office/drawing/2014/main" id="{A6A8DECD-F4A7-7A4C-A9F1-44CCC4603B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334697"/>
            <a:ext cx="3203848" cy="216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141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4355976" y="1196752"/>
            <a:ext cx="648072" cy="122413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5940152" y="1196752"/>
            <a:ext cx="648072" cy="122413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-1044624" y="116632"/>
            <a:ext cx="10064294" cy="65527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66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思いやり算</a:t>
            </a:r>
            <a:endParaRPr kumimoji="1" lang="en-US" altLang="ja-JP" sz="66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～人を笑顔にする算数～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kumimoji="1"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＋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</a:t>
            </a:r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たす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け合うと　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大きな力に</a:t>
            </a:r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kumimoji="1"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－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</a:t>
            </a:r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ひき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受けると　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喜びがうまれる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en-US" altLang="ja-JP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×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声を</a:t>
            </a:r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かける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と　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一つになれる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en-US" altLang="ja-JP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÷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いた</a:t>
            </a:r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わる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と　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笑顔は返ってくる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kumimoji="1"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kumimoji="1" lang="ja-JP" altLang="en-US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187624" y="2420888"/>
            <a:ext cx="648072" cy="11229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2771800" y="2420888"/>
            <a:ext cx="648072" cy="165618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107504" y="-99392"/>
            <a:ext cx="1944216" cy="6957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3707904" y="-140993"/>
            <a:ext cx="3096344" cy="5298185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 descr="背景パターン&#10;&#10;自動的に生成された説明">
            <a:extLst>
              <a:ext uri="{FF2B5EF4-FFF2-40B4-BE49-F238E27FC236}">
                <a16:creationId xmlns:a16="http://schemas.microsoft.com/office/drawing/2014/main" id="{F8BF7FCD-2E8B-C69E-D6C0-DEDC437686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83" y="4576193"/>
            <a:ext cx="3203848" cy="216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421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2771800" y="2420888"/>
            <a:ext cx="648072" cy="165618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4355976" y="1196752"/>
            <a:ext cx="648072" cy="122413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5940152" y="1196752"/>
            <a:ext cx="648072" cy="122413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-1044624" y="116632"/>
            <a:ext cx="10064294" cy="65527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66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思いやり算</a:t>
            </a:r>
            <a:endParaRPr kumimoji="1" lang="en-US" altLang="ja-JP" sz="66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～人を笑顔にする算数～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kumimoji="1"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＋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</a:t>
            </a:r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たす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け合うと　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大きな力に</a:t>
            </a:r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kumimoji="1"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－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</a:t>
            </a:r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ひき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受けると　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喜びがうまれる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en-US" altLang="ja-JP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×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声を</a:t>
            </a:r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かける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と　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一つになれる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en-US" altLang="ja-JP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÷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いた</a:t>
            </a:r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わる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と　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笑顔は返ってくる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kumimoji="1"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kumimoji="1" lang="ja-JP" altLang="en-US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187624" y="2420888"/>
            <a:ext cx="648072" cy="11229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107504" y="-99392"/>
            <a:ext cx="1944216" cy="6957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3707904" y="-140993"/>
            <a:ext cx="3096344" cy="5298185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 descr="背景パターン&#10;&#10;自動的に生成された説明">
            <a:extLst>
              <a:ext uri="{FF2B5EF4-FFF2-40B4-BE49-F238E27FC236}">
                <a16:creationId xmlns:a16="http://schemas.microsoft.com/office/drawing/2014/main" id="{1D465688-43C0-E39F-056E-9CBABA06B8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96" y="4552177"/>
            <a:ext cx="3203848" cy="216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43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2771800" y="2420888"/>
            <a:ext cx="648072" cy="165618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4355976" y="1196752"/>
            <a:ext cx="648072" cy="122413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5940152" y="1196752"/>
            <a:ext cx="648072" cy="122413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-1044624" y="116632"/>
            <a:ext cx="10064294" cy="65527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66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思いやり算</a:t>
            </a:r>
            <a:endParaRPr kumimoji="1" lang="en-US" altLang="ja-JP" sz="66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～人を笑顔にする算数～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kumimoji="1"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＋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</a:t>
            </a:r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たす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け合うと　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大きな力に</a:t>
            </a:r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kumimoji="1"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－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</a:t>
            </a:r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ひき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受けると　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喜びがうまれる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en-US" altLang="ja-JP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×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声を</a:t>
            </a:r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かける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と　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一つになれる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en-US" altLang="ja-JP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÷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いた</a:t>
            </a:r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わる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と　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笑顔は返ってくる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kumimoji="1"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kumimoji="1" lang="ja-JP" altLang="en-US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187624" y="2420888"/>
            <a:ext cx="648072" cy="11229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2051720" y="-171400"/>
            <a:ext cx="4824536" cy="5298185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BB3AF8C-2224-428D-AC88-229A54FC2264}"/>
              </a:ext>
            </a:extLst>
          </p:cNvPr>
          <p:cNvSpPr txBox="1"/>
          <p:nvPr/>
        </p:nvSpPr>
        <p:spPr>
          <a:xfrm rot="16200000">
            <a:off x="1112585" y="75039"/>
            <a:ext cx="861774" cy="711696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r>
              <a:rPr lang="en-US" altLang="ja-JP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÷</a:t>
            </a:r>
            <a:endParaRPr kumimoji="1" lang="ja-JP" altLang="en-US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</p:txBody>
      </p:sp>
      <p:pic>
        <p:nvPicPr>
          <p:cNvPr id="2" name="図 1" descr="背景パターン&#10;&#10;自動的に生成された説明">
            <a:extLst>
              <a:ext uri="{FF2B5EF4-FFF2-40B4-BE49-F238E27FC236}">
                <a16:creationId xmlns:a16="http://schemas.microsoft.com/office/drawing/2014/main" id="{A46211D0-E7EE-7A37-BD0E-4124302F2F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504185"/>
            <a:ext cx="3203848" cy="216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663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1187624" y="2420888"/>
            <a:ext cx="648072" cy="11229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2771800" y="2420888"/>
            <a:ext cx="648072" cy="165618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4355976" y="1196752"/>
            <a:ext cx="648072" cy="122413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5940152" y="1196752"/>
            <a:ext cx="648072" cy="122413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-1044624" y="116632"/>
            <a:ext cx="10064294" cy="65527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66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思いやり算</a:t>
            </a:r>
            <a:endParaRPr kumimoji="1" lang="en-US" altLang="ja-JP" sz="66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～人を笑顔にする算数～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kumimoji="1"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＋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</a:t>
            </a:r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たす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け合うと　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大きな力に</a:t>
            </a:r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kumimoji="1"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－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</a:t>
            </a:r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ひき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受けると　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喜びがうまれる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en-US" altLang="ja-JP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×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声を</a:t>
            </a:r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かける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と　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一つになれる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en-US" altLang="ja-JP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÷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いた</a:t>
            </a:r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わる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と　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笑顔は返ってくる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kumimoji="1"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kumimoji="1" lang="ja-JP" altLang="en-US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051720" y="-140993"/>
            <a:ext cx="4752528" cy="5298185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CB98898-4734-49B9-B37E-4E808BC836C0}"/>
              </a:ext>
            </a:extLst>
          </p:cNvPr>
          <p:cNvSpPr txBox="1"/>
          <p:nvPr/>
        </p:nvSpPr>
        <p:spPr>
          <a:xfrm rot="16200000">
            <a:off x="1112585" y="75039"/>
            <a:ext cx="861774" cy="711696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r>
              <a:rPr lang="en-US" altLang="ja-JP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÷</a:t>
            </a:r>
            <a:endParaRPr kumimoji="1" lang="ja-JP" altLang="en-US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</p:txBody>
      </p:sp>
      <p:pic>
        <p:nvPicPr>
          <p:cNvPr id="6" name="図 5" descr="背景パターン&#10;&#10;自動的に生成された説明">
            <a:extLst>
              <a:ext uri="{FF2B5EF4-FFF2-40B4-BE49-F238E27FC236}">
                <a16:creationId xmlns:a16="http://schemas.microsoft.com/office/drawing/2014/main" id="{F5169F94-5F71-928A-9F52-F20D764BFA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495025"/>
            <a:ext cx="3203848" cy="216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691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</TotalTime>
  <Words>805</Words>
  <Application>Microsoft Office PowerPoint</Application>
  <PresentationFormat>画面に合わせる (4:3)</PresentationFormat>
  <Paragraphs>307</Paragraphs>
  <Slides>17</Slides>
  <Notes>15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22" baseType="lpstr">
      <vt:lpstr>HG正楷書体-PRO</vt:lpstr>
      <vt:lpstr>游ゴシック</vt:lpstr>
      <vt:lpstr>Arial</vt:lpstr>
      <vt:lpstr>Calibri</vt:lpstr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やさしいでしょ、 思いやり算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FJ-USER</dc:creator>
  <cp:lastModifiedBy>設楽 由紀子</cp:lastModifiedBy>
  <cp:revision>24</cp:revision>
  <dcterms:created xsi:type="dcterms:W3CDTF">2018-09-01T11:57:06Z</dcterms:created>
  <dcterms:modified xsi:type="dcterms:W3CDTF">2023-05-26T10:54:34Z</dcterms:modified>
</cp:coreProperties>
</file>